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  <p:sldMasterId id="2147483762" r:id="rId2"/>
    <p:sldMasterId id="2147483814" r:id="rId3"/>
    <p:sldMasterId id="2147483854" r:id="rId4"/>
  </p:sldMasterIdLst>
  <p:notesMasterIdLst>
    <p:notesMasterId r:id="rId30"/>
  </p:notesMasterIdLst>
  <p:handoutMasterIdLst>
    <p:handoutMasterId r:id="rId31"/>
  </p:handoutMasterIdLst>
  <p:sldIdLst>
    <p:sldId id="633" r:id="rId5"/>
    <p:sldId id="747" r:id="rId6"/>
    <p:sldId id="742" r:id="rId7"/>
    <p:sldId id="743" r:id="rId8"/>
    <p:sldId id="748" r:id="rId9"/>
    <p:sldId id="749" r:id="rId10"/>
    <p:sldId id="750" r:id="rId11"/>
    <p:sldId id="751" r:id="rId12"/>
    <p:sldId id="752" r:id="rId13"/>
    <p:sldId id="745" r:id="rId14"/>
    <p:sldId id="754" r:id="rId15"/>
    <p:sldId id="755" r:id="rId16"/>
    <p:sldId id="746" r:id="rId17"/>
    <p:sldId id="757" r:id="rId18"/>
    <p:sldId id="758" r:id="rId19"/>
    <p:sldId id="759" r:id="rId20"/>
    <p:sldId id="766" r:id="rId21"/>
    <p:sldId id="764" r:id="rId22"/>
    <p:sldId id="765" r:id="rId23"/>
    <p:sldId id="762" r:id="rId24"/>
    <p:sldId id="760" r:id="rId25"/>
    <p:sldId id="761" r:id="rId26"/>
    <p:sldId id="756" r:id="rId27"/>
    <p:sldId id="763" r:id="rId28"/>
    <p:sldId id="739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B12D5A1-C168-4B18-BBE2-76FC180862A7}">
          <p14:sldIdLst>
            <p14:sldId id="633"/>
            <p14:sldId id="747"/>
            <p14:sldId id="742"/>
            <p14:sldId id="743"/>
            <p14:sldId id="748"/>
            <p14:sldId id="749"/>
            <p14:sldId id="750"/>
            <p14:sldId id="751"/>
            <p14:sldId id="752"/>
            <p14:sldId id="745"/>
            <p14:sldId id="754"/>
            <p14:sldId id="755"/>
            <p14:sldId id="746"/>
            <p14:sldId id="757"/>
            <p14:sldId id="758"/>
            <p14:sldId id="759"/>
            <p14:sldId id="766"/>
            <p14:sldId id="764"/>
            <p14:sldId id="765"/>
            <p14:sldId id="762"/>
            <p14:sldId id="760"/>
            <p14:sldId id="761"/>
            <p14:sldId id="756"/>
            <p14:sldId id="763"/>
            <p14:sldId id="7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56">
          <p15:clr>
            <a:srgbClr val="A4A3A4"/>
          </p15:clr>
        </p15:guide>
        <p15:guide id="2" orient="horz" pos="204">
          <p15:clr>
            <a:srgbClr val="A4A3A4"/>
          </p15:clr>
        </p15:guide>
        <p15:guide id="3" orient="horz" pos="2421">
          <p15:clr>
            <a:srgbClr val="A4A3A4"/>
          </p15:clr>
        </p15:guide>
        <p15:guide id="4" pos="278">
          <p15:clr>
            <a:srgbClr val="A4A3A4"/>
          </p15:clr>
        </p15:guide>
        <p15:guide id="5" pos="2882">
          <p15:clr>
            <a:srgbClr val="A4A3A4"/>
          </p15:clr>
        </p15:guide>
        <p15:guide id="6" pos="47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E7"/>
    <a:srgbClr val="17458F"/>
    <a:srgbClr val="010000"/>
    <a:srgbClr val="005DAA"/>
    <a:srgbClr val="D9C89E"/>
    <a:srgbClr val="687D90"/>
    <a:srgbClr val="D91B5C"/>
    <a:srgbClr val="872175"/>
    <a:srgbClr val="BCBDC0"/>
    <a:srgbClr val="9EA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77424" autoAdjust="0"/>
  </p:normalViewPr>
  <p:slideViewPr>
    <p:cSldViewPr snapToGrid="0" snapToObjects="1">
      <p:cViewPr varScale="1">
        <p:scale>
          <a:sx n="60" d="100"/>
          <a:sy n="60" d="100"/>
        </p:scale>
        <p:origin x="1872" y="34"/>
      </p:cViewPr>
      <p:guideLst>
        <p:guide orient="horz" pos="3756"/>
        <p:guide orient="horz" pos="204"/>
        <p:guide orient="horz" pos="2421"/>
        <p:guide pos="278"/>
        <p:guide pos="2882"/>
        <p:guide pos="47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00" y="108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09BCCE66-3D35-45A4-97FA-90F9CCBB5841}" type="datetime1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45F96E47-C8E2-4485-8231-C437400F7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5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2EB3FD11-F4A1-4B36-A0F0-C667122A5EF3}" type="datetime1">
              <a:rPr lang="en-US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3437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9" y="4414839"/>
            <a:ext cx="5610225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650A5DD0-1CB4-4EBD-9286-DD7038B13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575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49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8BF1D-BE7D-D814-6B8B-184375778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269B67-12B1-B989-7F3B-FE89BD963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32E1CF-21CE-0789-00D9-3158BF15C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20351-1FD5-B1BA-2D32-7195B1B6E4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F406D-1CA5-0ED0-1374-BB075F9B87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96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58463-44BE-EBCD-0990-048CE5775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BE173C-01A3-6C06-A796-B99A3AD6B1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9FD9AC-B230-EB24-272E-D5926149A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E5B5F-165E-4AB6-4241-BF6B0263D7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F4C6F-4761-4AB2-7833-8F8A2BE425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98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1C311-2434-3456-23C2-DE026C005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45C883-A25E-28E8-C228-1C061ACA6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A558EE-E75F-E797-8D13-E21DAC54E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4A5AE-6745-A1E1-E0C2-145DC07420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66213-B165-4802-9169-EDF4DEE267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65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3EA9E-FEC2-FD71-3123-C98F90ED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4BC9F-7BF2-C903-75DD-E4D338F95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41B51B-896B-9F4D-7E94-BF69CF847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49859-C3C2-0DAB-BE6B-F538689426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64A23-6241-CAA5-BB92-AAF044D06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35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DB358-E157-4A0E-A883-C5976CB6F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4C500-86A8-330B-2D17-A75CA2241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C51E8E-86B8-1C3D-EA6F-3B6274CCA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AD7A1-D58B-C8C9-4AB6-A2E8660FE6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33E54-0AAD-5AC6-74FE-EC0DBC0253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16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2D2CE-28E8-1B02-82D5-E22A0E834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E8770F-3B25-90B1-F590-9510491CA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664A67-7644-3D2D-2A91-10EEE6B43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B0DD4-EAE0-6E8F-7552-9E6792124E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1E8CA-7480-C032-7B82-E20B5BAEC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44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05757-74A0-6977-EE08-7366CE324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04393F-0778-45CF-4AB9-D30CCB779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13868-C7D3-E924-47E2-B9AB6B023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1B9E6-BB44-D3DA-8C2C-5DA0620DE0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010D5-DEE0-0050-2D55-2443E4ED8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32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B533D-C3C0-1578-AEFC-4337F2CB6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7AAD2B-6236-BF84-5A3C-EA8ED3808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012D8-80F0-F354-6ACA-6B0B6C4A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77C00-59ED-E68C-9971-CDB67D5CBE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49027-B90A-B37C-FB02-C0FEF82153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67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CD20A-F713-B3BE-F413-6AF5B0562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DCA015-A2CD-CF70-F6D1-E79A22B0B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A2D8E-1AEF-E225-F071-846BD2397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4E5E4-AE45-0C24-9B46-EF5D7C927F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03AC3-14FD-C733-9832-E29A633A0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59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BD277-0B4D-3BEC-AF62-4A3A4F133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686437-F5B7-B044-28ED-3C3B7ACB5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0DEA0-C9E1-2BC9-2688-A09AC21B4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461AA-FDE4-F5A7-6CE7-6B7E8550D1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BFC9E-A3C6-53B8-FF29-5464334C31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9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78F85-157B-8C10-BD30-5B43A04E8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B13973-1925-59F3-552B-EAB3BD9BC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7A51C3-D338-E27A-8DEA-845900A7B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DD66B-A7C3-16D6-DF73-2CEAA36830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B6A8B-6537-F697-A188-90391C2A3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61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4EB8F-08D0-323A-292B-3F17B76E7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6432F2-056F-B499-414D-BC5350AF8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5FE55-811B-5B0E-EE30-021971D90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65D88-368D-7EBA-2996-719D2F0022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BC364-A087-09F0-FE8B-356DBD70D4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46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3A83B-51F7-F24B-BDDA-3FA56F171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A8C078-8A99-0422-93E7-1C6B4FE35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3D0E2A-B257-1052-E8B7-06C43B3AA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7EB63-75E6-703D-B1BC-03A991B4AB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23595-F4D0-FB56-A22F-28240ED5F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04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72FDF-EF89-3B59-4E34-E9DB0365F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FED75-86C1-6420-801B-5F8D9E1F8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87B602-76C7-E80D-E1C4-2E649C6A0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18225-9949-61B6-8A64-FA364E2F1A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4E8A6-5826-34B2-1E21-C696B6D43E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36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E6258-B20D-06A4-7C34-F8E2248A9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71899-7116-EBEA-C8B4-567F4EBC1B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12797F-5778-0EDC-629A-9EFEB2B0C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D3DC1-1BC8-2525-E787-0BE7661BA2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64EA2-A8A3-3480-1667-8ED5112EFD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3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7EC04-CE88-739C-D96D-F3E78CB84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DF3C9-75F3-5D0C-E4DA-858DC8B2D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133BE5-8FFC-34C9-376B-EF4BF56BC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E81E7-B11F-39BD-0752-43C9C6C34E4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52C71-56D9-7111-1A95-F28C24020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03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3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DC42E-1BD3-EC66-C6FF-2B6906B9D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9E3BCC-6379-7C75-43F8-1D95E6AB5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50905D-280D-BDF4-296F-1CFC309CF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（→）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6374D-673A-BF30-2E3A-EEDBE459DB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95002-208E-16E4-CBC2-320ED47E23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BCAC4-8FD6-DCA3-78D0-1E2D025F3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CD486-BA2E-11A4-E64E-6156E2CAD1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3CDB62-334C-05F6-83DF-935E1BC3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E75C8-3958-809E-4984-F7150ABE14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DFBA7-F3F9-B012-9987-F66A18214A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AA41C-6DB8-71E2-D1EE-D4556ABB8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444366-9E14-F5AC-289C-1F9980577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51D9A4-3515-3862-2F01-EB4D3372D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53E18-80FD-D9F5-1F7D-0988E6CAE6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9365C-95D4-6B70-936F-16B918694F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7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48366-CAA8-E9D7-B4BF-5DC23A4FC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214443-4034-4421-06FB-8A8E47DAA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B16FD-C603-C3FA-3F19-23C91A00A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5862-EE36-1813-F468-648BBBB2B1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CC6A8-9417-DD77-5196-9259F03407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89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60E48-C410-6DA1-B03D-CA10611EA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222573-B00F-0987-E69A-E0A41CF62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2BAD03-8CCA-E9C9-5164-6A313A1EB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76ED3-0806-366B-15C7-D240D929E1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0C0E5-5D12-E5D0-85C2-4AD40B3DB6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26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D38AC-ABE3-F593-86A1-5F507DD0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7D2107-F2FB-5B10-77EE-947EA16E5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9A70F-40F0-6A36-E7B4-EC9736A42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A1D9B-7D5E-D5B3-A753-8CCB9DA09A2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DFBD8-ECB6-62D5-0113-42426E782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6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9DEDC-FE77-C9E3-6091-AF9465E53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FAC51-D855-6D4E-BF6C-61DB53C18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55BA7C-3DAB-B5BB-B068-6ED9B13B5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F05D0-D974-57DB-4C9F-640BA6E930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B3FD11-F4A1-4B36-A0F0-C667122A5EF3}" type="datetime1">
              <a:rPr lang="en-US" smtClean="0"/>
              <a:pPr>
                <a:defRPr/>
              </a:pPr>
              <a:t>5/1/2025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5F3E0-EA69-3DF0-60CD-5E9C44130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A5DD0-1CB4-4EBD-9286-DD7038B132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9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19400"/>
            <a:ext cx="9144000" cy="838200"/>
          </a:xfrm>
          <a:prstGeom prst="rect">
            <a:avLst/>
          </a:prstGeom>
          <a:noFill/>
          <a:effectLst/>
        </p:spPr>
        <p:txBody>
          <a:bodyPr lIns="91440" tIns="45720" rIns="91440" bIns="45720" anchor="t" anchorCtr="0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60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19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93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6172200"/>
            <a:ext cx="6019800" cy="17526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r">
              <a:buNone/>
              <a:defRPr sz="1400" b="1" i="0">
                <a:solidFill>
                  <a:srgbClr val="01B4E7"/>
                </a:solidFill>
                <a:latin typeface="Arial Narrow Bold"/>
                <a:cs typeface="Arial Narrow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CHOOSE ONE: TAKE ACTION, EXCHANGE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084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661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17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25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431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09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EA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8026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05200"/>
            <a:ext cx="8686800" cy="1828800"/>
          </a:xfrm>
          <a:prstGeom prst="rect">
            <a:avLst/>
          </a:prstGeom>
          <a:noFill/>
          <a:effectLst/>
        </p:spPr>
        <p:txBody>
          <a:bodyPr lIns="0" tIns="0" rIns="0" bIns="0" anchor="t" anchorCtr="0"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6156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29400" cy="4873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974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09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0036" y="1600200"/>
            <a:ext cx="4083016" cy="39825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1983275" cy="1948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 marL="0" indent="0" algn="l">
              <a:buNone/>
              <a:defRPr sz="16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2527634" y="1606711"/>
            <a:ext cx="2013627" cy="1948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 marL="0" indent="0" algn="l">
              <a:buNone/>
              <a:defRPr sz="16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628012"/>
            <a:ext cx="1983275" cy="1948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 marL="0" indent="0" algn="l">
              <a:buNone/>
              <a:defRPr sz="16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2527634" y="3634523"/>
            <a:ext cx="2013627" cy="1948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 marL="0" indent="0" algn="l">
              <a:buNone/>
              <a:defRPr sz="16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4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" y="1606711"/>
            <a:ext cx="4084061" cy="1948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 marL="0" indent="0" algn="l">
              <a:buNone/>
              <a:defRPr sz="16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0036" y="1600200"/>
            <a:ext cx="4083016" cy="39825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628012"/>
            <a:ext cx="1983275" cy="1948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 marL="0" indent="0" algn="l">
              <a:buNone/>
              <a:defRPr sz="16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2527634" y="3634523"/>
            <a:ext cx="2013627" cy="1948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 marL="0" indent="0" algn="l">
              <a:buNone/>
              <a:defRPr sz="16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4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44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22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01097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pic>
        <p:nvPicPr>
          <p:cNvPr id="2" name="Picture 1" descr="TRF100_lockup_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rgbClr val="16316B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>
          <a:solidFill>
            <a:srgbClr val="16316B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rgbClr val="16316B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rgbClr val="16316B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rgbClr val="16316B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CAB2FCF9-CE33-3847-9706-1046D2EB27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RF100_lockup_R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5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61" r:id="rId2"/>
    <p:sldLayoutId id="2147483862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TRF100_lockup_R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5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5736" y="1227910"/>
            <a:ext cx="60458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2025-26</a:t>
            </a:r>
            <a:r>
              <a:rPr lang="ja-JP" altLang="en-US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年度</a:t>
            </a:r>
          </a:p>
          <a:p>
            <a:pPr algn="ctr"/>
            <a:r>
              <a:rPr lang="ja-JP" altLang="en-US" sz="40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地区研修協議会</a:t>
            </a:r>
          </a:p>
          <a:p>
            <a:pPr algn="ctr"/>
            <a:r>
              <a:rPr 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委員会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765736" y="6252646"/>
            <a:ext cx="693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altLang="ja-JP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RLI</a:t>
            </a:r>
            <a:r>
              <a:rPr lang="ja-JP" alt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委員会　</a:t>
            </a:r>
            <a:endParaRPr lang="en-US" altLang="ja-JP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44F825AF-B7D8-8DDF-59A2-2CBBCC63B826}"/>
              </a:ext>
            </a:extLst>
          </p:cNvPr>
          <p:cNvSpPr txBox="1"/>
          <p:nvPr/>
        </p:nvSpPr>
        <p:spPr>
          <a:xfrm>
            <a:off x="2810764" y="3099798"/>
            <a:ext cx="39557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大野雅章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千葉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委員長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東　孝俊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千葉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副委員長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武藤友和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松戸東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茂木清治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野田セントラル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青木洋明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千葉北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甲田直弘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成田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實籾隆浩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市川南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坂下雅紀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千葉東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矢代秀明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浦安ベイ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5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F8CEFF1-2F68-572B-8376-03E428E74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4C9F-FB37-9B3A-7700-61BF961B3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FA518F-411E-3E54-5538-2F824ABAB631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2EBAB57E-A39F-A9E6-61F4-7E47BC97F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6238C8-E153-B97F-49DB-B7A8749D0A3F}"/>
              </a:ext>
            </a:extLst>
          </p:cNvPr>
          <p:cNvSpPr txBox="1"/>
          <p:nvPr/>
        </p:nvSpPr>
        <p:spPr>
          <a:xfrm>
            <a:off x="0" y="614089"/>
            <a:ext cx="916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のプログラム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BC57615-40AC-9045-C8E0-93C9998F0082}"/>
              </a:ext>
            </a:extLst>
          </p:cNvPr>
          <p:cNvSpPr/>
          <p:nvPr/>
        </p:nvSpPr>
        <p:spPr>
          <a:xfrm>
            <a:off x="1765736" y="6252646"/>
            <a:ext cx="693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altLang="ja-JP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RLI</a:t>
            </a:r>
            <a:r>
              <a:rPr lang="ja-JP" alt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委員会　</a:t>
            </a:r>
            <a:endParaRPr lang="en-US" altLang="ja-JP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8AA4740-BEB4-FE53-6E4D-4C17C1F6A10D}"/>
              </a:ext>
            </a:extLst>
          </p:cNvPr>
          <p:cNvSpPr txBox="1"/>
          <p:nvPr/>
        </p:nvSpPr>
        <p:spPr>
          <a:xfrm>
            <a:off x="280400" y="1419964"/>
            <a:ext cx="87199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※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セッション形式の推進による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　　　　　　ファシリテーターの育成と技術向上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ファシリテーションとは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参加者の意見を引き出し、議論を促進し、合意形成をサポートする進行役です。会議の目的達成を助けるために、参加者の思考や心理に関与し、相互理解を深めながら問題解決を促進する活動を行います。</a:t>
            </a:r>
          </a:p>
          <a:p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ファシリテーターは、単なる進行役を超え、参加者間の相互作用を促進し、会議や研修の質を向上させる重要な役割を担います。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ファシリテーターは、会議の場だけでなく、組織運営においても不可欠な存在となっており、そのスキル習得はロータリーだけでなく実生活の場にも役立ちます 。</a:t>
            </a:r>
          </a:p>
          <a:p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6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E99D2CD-E9F2-24A3-2AFE-DF80810FC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E019-9E3B-782F-EF18-B50DF5B45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CC54C4-B0D0-9154-6E2C-2570C9C9974B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8FC5EF23-AD64-5F61-57E0-214EB26ED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2723E0-DBB2-BC47-186A-8DF6258B0766}"/>
              </a:ext>
            </a:extLst>
          </p:cNvPr>
          <p:cNvSpPr txBox="1"/>
          <p:nvPr/>
        </p:nvSpPr>
        <p:spPr>
          <a:xfrm>
            <a:off x="0" y="614089"/>
            <a:ext cx="916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のプログラム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76CC352-F95B-9EC7-BCFC-BF3458A4FDF2}"/>
              </a:ext>
            </a:extLst>
          </p:cNvPr>
          <p:cNvSpPr/>
          <p:nvPr/>
        </p:nvSpPr>
        <p:spPr>
          <a:xfrm>
            <a:off x="1765736" y="6252646"/>
            <a:ext cx="693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altLang="ja-JP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RLI</a:t>
            </a:r>
            <a:r>
              <a:rPr lang="ja-JP" alt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委員会　</a:t>
            </a:r>
            <a:endParaRPr lang="en-US" altLang="ja-JP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CA9AF7A-5882-283A-509E-D3A1564726D8}"/>
              </a:ext>
            </a:extLst>
          </p:cNvPr>
          <p:cNvSpPr txBox="1"/>
          <p:nvPr/>
        </p:nvSpPr>
        <p:spPr>
          <a:xfrm>
            <a:off x="280400" y="1419964"/>
            <a:ext cx="8719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※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セッション形式の推進による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　　　　　　ファシリテーターの育成と技術向上</a:t>
            </a:r>
          </a:p>
          <a:p>
            <a:pPr algn="ctr"/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ja-JP" altLang="en-US" sz="32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ファシリテーターは</a:t>
            </a:r>
          </a:p>
          <a:p>
            <a:pPr algn="ctr"/>
            <a:endParaRPr lang="en-US" altLang="ja-JP" sz="3200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ja-JP" altLang="en-US" sz="32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「いちばん詳しい人」</a:t>
            </a:r>
          </a:p>
          <a:p>
            <a:endParaRPr lang="en-US" altLang="ja-JP" sz="3200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ja-JP" altLang="en-US" sz="32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でなくていい </a:t>
            </a:r>
            <a:r>
              <a:rPr lang="en-US" altLang="ja-JP" sz="32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!!</a:t>
            </a:r>
          </a:p>
          <a:p>
            <a:pPr algn="ctr"/>
            <a:endParaRPr lang="ja-JP" altLang="en-US" sz="3200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60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EE3C50A-E317-B374-BA5F-CC897020A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6E7A3-6CCB-E96D-7B62-B39CB02E3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87A514-EF39-2786-67AC-931F06CA34E7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883AE5E4-5405-7655-EE49-43E263D82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982DFF-FFEA-01BE-1C7A-92F07C57B267}"/>
              </a:ext>
            </a:extLst>
          </p:cNvPr>
          <p:cNvSpPr txBox="1"/>
          <p:nvPr/>
        </p:nvSpPr>
        <p:spPr>
          <a:xfrm>
            <a:off x="0" y="954680"/>
            <a:ext cx="916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に参加しよう</a:t>
            </a:r>
            <a:r>
              <a:rPr lang="en-US" altLang="ja-JP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!!</a:t>
            </a:r>
            <a:endParaRPr lang="ja-JP" altLang="en-US" sz="3600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3589DD-E284-EEE5-CE46-D8CF6EEBACCD}"/>
              </a:ext>
            </a:extLst>
          </p:cNvPr>
          <p:cNvSpPr/>
          <p:nvPr/>
        </p:nvSpPr>
        <p:spPr>
          <a:xfrm>
            <a:off x="1765736" y="6252646"/>
            <a:ext cx="693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altLang="ja-JP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RLI</a:t>
            </a:r>
            <a:r>
              <a:rPr lang="ja-JP" alt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委員会　</a:t>
            </a:r>
            <a:endParaRPr lang="en-US" altLang="ja-JP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5DB2672-D5F7-4B8D-2291-06DC4FB1BFB6}"/>
              </a:ext>
            </a:extLst>
          </p:cNvPr>
          <p:cNvSpPr txBox="1"/>
          <p:nvPr/>
        </p:nvSpPr>
        <p:spPr>
          <a:xfrm>
            <a:off x="0" y="2107558"/>
            <a:ext cx="9161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日程表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パート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２０２５年９月２３日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火祝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千葉市民会館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パート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２０２５年１０月２５日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土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千葉市民会館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パート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２０２５年１１月３０日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日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千葉市民会館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卒後コース　　　　２０２６年２月１５日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日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千葉市民会館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FT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養成コース　　　　２０２６年３月２０日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金祝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千葉市民会館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ブラッシュアップ①　　２０２６年４月１８日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土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千葉市民会館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ブラッシュアップ②　　２０２６年５月　予定　　　　　千葉市民会館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ブラッシュアップ③　　２０２６年６月　予定　　　　　千葉市民会館</a:t>
            </a:r>
          </a:p>
          <a:p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7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F40111E-74D3-5557-EAFE-82F15907A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12AB-2C6D-208C-4162-66406C93A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0705C7-2FA3-A28D-C2C0-73C4DC34EA4E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94D019F5-98CE-9867-7BFF-95C244A73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F33F3B-7ACE-1E56-F139-3E87D4DA5D4A}"/>
              </a:ext>
            </a:extLst>
          </p:cNvPr>
          <p:cNvSpPr txBox="1"/>
          <p:nvPr/>
        </p:nvSpPr>
        <p:spPr>
          <a:xfrm>
            <a:off x="0" y="954680"/>
            <a:ext cx="916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に参加しよう</a:t>
            </a:r>
            <a:r>
              <a:rPr lang="en-US" altLang="ja-JP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!!</a:t>
            </a:r>
            <a:endParaRPr lang="ja-JP" altLang="en-US" sz="3600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52B94F0-944D-DF24-6408-C34B9C94B4E4}"/>
              </a:ext>
            </a:extLst>
          </p:cNvPr>
          <p:cNvSpPr/>
          <p:nvPr/>
        </p:nvSpPr>
        <p:spPr>
          <a:xfrm>
            <a:off x="1765736" y="6252646"/>
            <a:ext cx="693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altLang="ja-JP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RLI</a:t>
            </a:r>
            <a:r>
              <a:rPr lang="ja-JP" alt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委員会　</a:t>
            </a:r>
            <a:endParaRPr lang="en-US" altLang="ja-JP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44F38A6-63B6-8FAA-BD3F-B2931F4BC35B}"/>
              </a:ext>
            </a:extLst>
          </p:cNvPr>
          <p:cNvSpPr txBox="1"/>
          <p:nvPr/>
        </p:nvSpPr>
        <p:spPr>
          <a:xfrm>
            <a:off x="0" y="2107558"/>
            <a:ext cx="916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参加登録システム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5/7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より稼働します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D8B7BD-6279-B035-FAB0-A443A086B549}"/>
              </a:ext>
            </a:extLst>
          </p:cNvPr>
          <p:cNvSpPr txBox="1"/>
          <p:nvPr/>
        </p:nvSpPr>
        <p:spPr>
          <a:xfrm>
            <a:off x="522515" y="2967335"/>
            <a:ext cx="7824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5/7</a:t>
            </a:r>
            <a:r>
              <a:rPr kumimoji="1" lang="ja-JP" altLang="en-US" dirty="0"/>
              <a:t>各クラブへ登録システム管理情報</a:t>
            </a:r>
            <a:r>
              <a:rPr kumimoji="1" lang="en-US" altLang="ja-JP" dirty="0"/>
              <a:t>(URL</a:t>
            </a:r>
            <a:r>
              <a:rPr kumimoji="1" lang="ja-JP" altLang="en-US" dirty="0"/>
              <a:t>・</a:t>
            </a:r>
            <a:r>
              <a:rPr kumimoji="1" lang="en-US" altLang="ja-JP" dirty="0"/>
              <a:t>ID</a:t>
            </a:r>
            <a:r>
              <a:rPr kumimoji="1" lang="ja-JP" altLang="en-US" dirty="0"/>
              <a:t>・パスワード</a:t>
            </a:r>
            <a:r>
              <a:rPr kumimoji="1" lang="en-US" altLang="ja-JP" dirty="0"/>
              <a:t>)</a:t>
            </a:r>
            <a:r>
              <a:rPr kumimoji="1" lang="ja-JP" altLang="en-US" dirty="0"/>
              <a:t>を配信</a:t>
            </a:r>
          </a:p>
          <a:p>
            <a:endParaRPr lang="ja-JP" altLang="en-US" dirty="0"/>
          </a:p>
          <a:p>
            <a:r>
              <a:rPr kumimoji="1" lang="ja-JP" altLang="en-US" dirty="0"/>
              <a:t>①各クラブにて参加者情報をお渡しした参加者名簿との突合確認・修正・空欄の埋め込みをお願いします。</a:t>
            </a:r>
          </a:p>
          <a:p>
            <a:r>
              <a:rPr lang="ja-JP" altLang="en-US" dirty="0"/>
              <a:t>②</a:t>
            </a:r>
            <a:r>
              <a:rPr lang="en-US" altLang="ja-JP" dirty="0"/>
              <a:t>6/21</a:t>
            </a:r>
            <a:r>
              <a:rPr lang="ja-JP" altLang="en-US" dirty="0"/>
              <a:t>開催のブラッシュアップ</a:t>
            </a:r>
            <a:r>
              <a:rPr lang="en-US" altLang="ja-JP" dirty="0"/>
              <a:t>3</a:t>
            </a:r>
            <a:r>
              <a:rPr lang="ja-JP" altLang="en-US" dirty="0"/>
              <a:t>から</a:t>
            </a:r>
            <a:r>
              <a:rPr lang="en-US" altLang="ja-JP" dirty="0"/>
              <a:t>WEB</a:t>
            </a:r>
            <a:r>
              <a:rPr lang="ja-JP" altLang="en-US" dirty="0"/>
              <a:t>からの参加登録を</a:t>
            </a:r>
            <a:r>
              <a:rPr kumimoji="1" lang="ja-JP" altLang="en-US" dirty="0"/>
              <a:t>をお願いします。</a:t>
            </a:r>
          </a:p>
        </p:txBody>
      </p:sp>
    </p:spTree>
    <p:extLst>
      <p:ext uri="{BB962C8B-B14F-4D97-AF65-F5344CB8AC3E}">
        <p14:creationId xmlns:p14="http://schemas.microsoft.com/office/powerpoint/2010/main" val="283063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5E00EBA-8954-7558-CAEA-88776016E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EA340-A313-81C0-8980-9C61E7910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6EE472-3F2A-168E-FC6E-476FF121E04F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4F687C59-9714-C9C0-E217-5FA28A7C02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55731BE2-0A6D-BC95-7ECA-70482167519D}"/>
              </a:ext>
            </a:extLst>
          </p:cNvPr>
          <p:cNvSpPr txBox="1"/>
          <p:nvPr/>
        </p:nvSpPr>
        <p:spPr>
          <a:xfrm>
            <a:off x="800100" y="444392"/>
            <a:ext cx="916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参加登録システム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5/7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より稼働します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98325B9-7EF3-65FF-B9EE-143E389280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2065844"/>
            <a:ext cx="5994400" cy="44958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005B5D-824C-C81E-0A39-D9EC004C496D}"/>
              </a:ext>
            </a:extLst>
          </p:cNvPr>
          <p:cNvSpPr txBox="1"/>
          <p:nvPr/>
        </p:nvSpPr>
        <p:spPr>
          <a:xfrm>
            <a:off x="1333500" y="1070452"/>
            <a:ext cx="651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https://rli.rid2790.jp/</a:t>
            </a:r>
            <a:r>
              <a:rPr kumimoji="1" lang="ja-JP" altLang="en-US" dirty="0"/>
              <a:t>　にアクセス</a:t>
            </a:r>
          </a:p>
          <a:p>
            <a:r>
              <a:rPr kumimoji="1" lang="ja-JP" altLang="en-US" dirty="0"/>
              <a:t>専用</a:t>
            </a:r>
            <a:r>
              <a:rPr kumimoji="1" lang="en-US" altLang="ja-JP" dirty="0"/>
              <a:t>ID</a:t>
            </a:r>
            <a:r>
              <a:rPr kumimoji="1" lang="ja-JP" altLang="en-US" dirty="0"/>
              <a:t>・専用パスワードを入力</a:t>
            </a:r>
          </a:p>
        </p:txBody>
      </p:sp>
    </p:spTree>
    <p:extLst>
      <p:ext uri="{BB962C8B-B14F-4D97-AF65-F5344CB8AC3E}">
        <p14:creationId xmlns:p14="http://schemas.microsoft.com/office/powerpoint/2010/main" val="3927118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EDCE4ED-E640-E640-A74E-9F7BDEF54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1761-E90E-65A1-72C7-EE802B088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760C6E-1350-AB4D-551B-3471D773CC3C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2033CB0A-7B43-98C7-DA4E-FC5EF272C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F7B4A37B-E2FC-5C63-C99E-D3F200454D08}"/>
              </a:ext>
            </a:extLst>
          </p:cNvPr>
          <p:cNvSpPr txBox="1"/>
          <p:nvPr/>
        </p:nvSpPr>
        <p:spPr>
          <a:xfrm>
            <a:off x="800100" y="444392"/>
            <a:ext cx="916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参加登録システム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5/7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より稼働します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36F6C3-F76D-3DF1-AEEE-B6FD02ED56DE}"/>
              </a:ext>
            </a:extLst>
          </p:cNvPr>
          <p:cNvSpPr txBox="1"/>
          <p:nvPr/>
        </p:nvSpPr>
        <p:spPr>
          <a:xfrm>
            <a:off x="1638300" y="1070452"/>
            <a:ext cx="535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メニュー画面からメンバー一覧を選択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F720561-67B3-3401-BACC-E5BC96044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597270"/>
            <a:ext cx="6881984" cy="51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49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659CDC3-63E2-3AD9-8D2E-0310E22AB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E8A2-5F2F-9760-7944-9E5C8D6A4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62435"/>
            <a:ext cx="89662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DEC9D5-CE0A-1028-58A2-390F21602B8E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E2C595F9-3897-F947-CAC5-077028371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05BC2BE6-F5F2-974D-3FB7-86E2F1876A56}"/>
              </a:ext>
            </a:extLst>
          </p:cNvPr>
          <p:cNvSpPr txBox="1"/>
          <p:nvPr/>
        </p:nvSpPr>
        <p:spPr>
          <a:xfrm>
            <a:off x="800100" y="444392"/>
            <a:ext cx="916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参加登録システム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5/7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より稼働します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8FFF9CA-1E7F-4201-08DE-E7217566EA34}"/>
              </a:ext>
            </a:extLst>
          </p:cNvPr>
          <p:cNvSpPr txBox="1"/>
          <p:nvPr/>
        </p:nvSpPr>
        <p:spPr>
          <a:xfrm>
            <a:off x="0" y="10704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　　登録済みメンバーとお渡しした</a:t>
            </a:r>
            <a:r>
              <a:rPr kumimoji="1" lang="en-US" altLang="ja-JP" dirty="0"/>
              <a:t>RLI</a:t>
            </a:r>
            <a:r>
              <a:rPr kumimoji="1" lang="ja-JP" altLang="en-US" dirty="0"/>
              <a:t>参加者名簿を突合</a:t>
            </a:r>
          </a:p>
          <a:p>
            <a:r>
              <a:rPr lang="ja-JP" altLang="en-US" dirty="0"/>
              <a:t>　　　　　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199421A-0408-2FD7-F3E1-C1F183E62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87" y="1715313"/>
            <a:ext cx="6489313" cy="48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88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ECB45E-AC30-F26F-00EB-B7BB2A415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92CF-0F43-1E0A-7F60-3CDB0482D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62435"/>
            <a:ext cx="89662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F02D6-721B-6425-4934-2B19D916836B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E855C11E-9A59-198A-8545-EDAD23514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EDF1F852-8E2B-9D2A-EEE0-5D46DCB0FA71}"/>
              </a:ext>
            </a:extLst>
          </p:cNvPr>
          <p:cNvSpPr txBox="1"/>
          <p:nvPr/>
        </p:nvSpPr>
        <p:spPr>
          <a:xfrm>
            <a:off x="800100" y="444392"/>
            <a:ext cx="916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参加登録システム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5/7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より稼働します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E8B7F9-6E34-9345-BF25-05B3A2B49298}"/>
              </a:ext>
            </a:extLst>
          </p:cNvPr>
          <p:cNvSpPr txBox="1"/>
          <p:nvPr/>
        </p:nvSpPr>
        <p:spPr>
          <a:xfrm>
            <a:off x="0" y="10704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　　登録済みメンバー</a:t>
            </a:r>
            <a:r>
              <a:rPr lang="ja-JP" altLang="en-US" dirty="0"/>
              <a:t>情報の空欄があった場合</a:t>
            </a:r>
          </a:p>
          <a:p>
            <a:r>
              <a:rPr kumimoji="1" lang="ja-JP" altLang="en-US" dirty="0"/>
              <a:t>　　　　　空欄を埋めてください。</a:t>
            </a:r>
          </a:p>
          <a:p>
            <a:r>
              <a:rPr lang="ja-JP" altLang="en-US" dirty="0"/>
              <a:t>　　　　　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2C9442F-0A57-3BDC-402D-13967A98C6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29" y="1983036"/>
            <a:ext cx="6271950" cy="47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16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10E0B3B-CA19-454E-39A8-22D47F3CF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2EA7-335A-9C6B-72ED-731D5CEB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62435"/>
            <a:ext cx="89662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88EFB-77BC-A6EA-ECED-AA588BF119EF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B938A336-0BDC-C2A7-C224-C272B34F0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2A263EE4-3311-E7D1-7A3A-50118091986C}"/>
              </a:ext>
            </a:extLst>
          </p:cNvPr>
          <p:cNvSpPr txBox="1"/>
          <p:nvPr/>
        </p:nvSpPr>
        <p:spPr>
          <a:xfrm>
            <a:off x="800100" y="444392"/>
            <a:ext cx="916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参加登録システム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5/7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より稼働します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8CDB54-A780-1F07-5CC4-63640AB78D80}"/>
              </a:ext>
            </a:extLst>
          </p:cNvPr>
          <p:cNvSpPr txBox="1"/>
          <p:nvPr/>
        </p:nvSpPr>
        <p:spPr>
          <a:xfrm>
            <a:off x="0" y="10704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　　登録済みメンバーとお渡しした</a:t>
            </a:r>
            <a:r>
              <a:rPr kumimoji="1" lang="en-US" altLang="ja-JP" dirty="0"/>
              <a:t>RLI</a:t>
            </a:r>
            <a:r>
              <a:rPr kumimoji="1" lang="ja-JP" altLang="en-US" dirty="0"/>
              <a:t>参加者名簿を突合</a:t>
            </a:r>
          </a:p>
          <a:p>
            <a:r>
              <a:rPr lang="ja-JP" altLang="en-US" dirty="0"/>
              <a:t>　　　　　漏れがあった場合下の新規メンバーを登録をクリック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805BB23-E25C-92B1-F235-E33F724530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95" y="2082201"/>
            <a:ext cx="5775210" cy="433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94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905B628-1E3C-A5CE-33EF-A625BBF88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BBB6-B0DA-9B9D-9B47-55D392E97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4013"/>
            <a:ext cx="89662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2A4A5-A203-9EEF-D9D4-4EFCCAE18B3A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157BF610-EA57-396A-9E6A-3BDF6781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B784FBCA-2631-588E-0BAD-7CE78E168395}"/>
              </a:ext>
            </a:extLst>
          </p:cNvPr>
          <p:cNvSpPr txBox="1"/>
          <p:nvPr/>
        </p:nvSpPr>
        <p:spPr>
          <a:xfrm>
            <a:off x="800100" y="444392"/>
            <a:ext cx="916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参加登録システム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5/7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より稼働します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6A6F59-A040-B2D4-C095-35FFC5B95C67}"/>
              </a:ext>
            </a:extLst>
          </p:cNvPr>
          <p:cNvSpPr txBox="1"/>
          <p:nvPr/>
        </p:nvSpPr>
        <p:spPr>
          <a:xfrm>
            <a:off x="0" y="109934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　　</a:t>
            </a:r>
            <a:r>
              <a:rPr lang="ja-JP" altLang="en-US" dirty="0"/>
              <a:t>　　　　　　　項目を入力し登録ボタンをクリック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1F099F5-C02B-23ED-CB7A-6A9325C7B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36" y="1840179"/>
            <a:ext cx="6011106" cy="45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5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903A34E-8D6C-30ED-B65C-A220DE2E7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757C-46BA-67DE-0A2E-38582CBAD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3F160-5F59-B048-D19F-5909B83B2FED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54C854D3-F454-4105-B47F-7F139C044D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776D6F-C770-23BE-DF5A-5D6E5F8EF810}"/>
              </a:ext>
            </a:extLst>
          </p:cNvPr>
          <p:cNvSpPr txBox="1"/>
          <p:nvPr/>
        </p:nvSpPr>
        <p:spPr>
          <a:xfrm>
            <a:off x="0" y="954680"/>
            <a:ext cx="916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って何</a:t>
            </a:r>
            <a:r>
              <a:rPr lang="en-US" altLang="ja-JP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endParaRPr lang="ja-JP" altLang="en-US" sz="3600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B561F13-B1E2-4DBB-E269-B946FF9C586E}"/>
              </a:ext>
            </a:extLst>
          </p:cNvPr>
          <p:cNvSpPr/>
          <p:nvPr/>
        </p:nvSpPr>
        <p:spPr>
          <a:xfrm>
            <a:off x="1765736" y="6252646"/>
            <a:ext cx="693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altLang="ja-JP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RLI</a:t>
            </a:r>
            <a:r>
              <a:rPr lang="ja-JP" alt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委員会　</a:t>
            </a:r>
            <a:endParaRPr lang="en-US" altLang="ja-JP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2FECF7E-9924-2F9B-AB75-809E36CCFC2C}"/>
              </a:ext>
            </a:extLst>
          </p:cNvPr>
          <p:cNvSpPr txBox="1"/>
          <p:nvPr/>
        </p:nvSpPr>
        <p:spPr>
          <a:xfrm>
            <a:off x="0" y="2053475"/>
            <a:ext cx="91618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とはロータリーリーダーシップ研究会のことです。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の理念に従いリーダーシップの学びを通じて、ロータリーの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活性化と発展を図り一人一人のロータリアンのロータリーへの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理解とモチベーションを高め、リーダーシップを涵養することを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目指しています。</a:t>
            </a:r>
          </a:p>
          <a:p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その目的は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皆さんが自らの考えを発言していただき、多くの方と意見交換を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することで気づきを得、ご自分の考えをブラッシュアップして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いただき今後の活動に役立てていただくことを目的としています。</a:t>
            </a: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89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502B9A2-72A9-63DD-E52C-208610CC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7A5B-8E3A-260F-1270-CEEA370F8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78A11E-DADE-A68F-433B-370F88B18159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883B198D-F1C3-39F7-1D4C-A6C91742A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03DAC7A0-2CDF-ACEF-F3BB-B63EBA32450D}"/>
              </a:ext>
            </a:extLst>
          </p:cNvPr>
          <p:cNvSpPr txBox="1"/>
          <p:nvPr/>
        </p:nvSpPr>
        <p:spPr>
          <a:xfrm>
            <a:off x="800100" y="444392"/>
            <a:ext cx="916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参加登録システム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5/7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より稼働します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537FC5-82DF-2556-51AF-BC6F53A9D8A3}"/>
              </a:ext>
            </a:extLst>
          </p:cNvPr>
          <p:cNvSpPr txBox="1"/>
          <p:nvPr/>
        </p:nvSpPr>
        <p:spPr>
          <a:xfrm>
            <a:off x="1638300" y="906057"/>
            <a:ext cx="535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参加登録方法</a:t>
            </a:r>
          </a:p>
          <a:p>
            <a:r>
              <a:rPr lang="ja-JP" altLang="en-US" dirty="0"/>
              <a:t>メニュー画面から</a:t>
            </a:r>
            <a:r>
              <a:rPr lang="en-US" altLang="ja-JP" dirty="0"/>
              <a:t>RLI</a:t>
            </a:r>
            <a:r>
              <a:rPr lang="ja-JP" altLang="en-US" dirty="0"/>
              <a:t>一覧を選択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BA44857-FC2A-E639-52AF-4BE97C1502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696511"/>
            <a:ext cx="63373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45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F439664-8EE0-F638-0CDD-91F34513B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503F-88F1-E3F5-BEC4-402ABA493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62435"/>
            <a:ext cx="89662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ECBC90-D5A0-B222-4738-94BE09B99DDA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1F0C96DA-56D0-399E-AD79-1677B654F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7FF45484-295F-9F7A-C240-0BCC1518F801}"/>
              </a:ext>
            </a:extLst>
          </p:cNvPr>
          <p:cNvSpPr txBox="1"/>
          <p:nvPr/>
        </p:nvSpPr>
        <p:spPr>
          <a:xfrm>
            <a:off x="800100" y="444392"/>
            <a:ext cx="916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参加登録システム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5/7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より稼働します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5AC30D-4F18-E0AF-CAF5-9D39C3533333}"/>
              </a:ext>
            </a:extLst>
          </p:cNvPr>
          <p:cNvSpPr txBox="1"/>
          <p:nvPr/>
        </p:nvSpPr>
        <p:spPr>
          <a:xfrm>
            <a:off x="0" y="10704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　　</a:t>
            </a:r>
            <a:r>
              <a:rPr lang="ja-JP" altLang="en-US" dirty="0"/>
              <a:t>メニューより</a:t>
            </a:r>
            <a:r>
              <a:rPr lang="en-US" altLang="ja-JP" dirty="0"/>
              <a:t>RLI</a:t>
            </a:r>
            <a:r>
              <a:rPr lang="ja-JP" altLang="en-US" dirty="0"/>
              <a:t>一覧を選択</a:t>
            </a:r>
            <a:endParaRPr kumimoji="1" lang="ja-JP" altLang="en-US" dirty="0"/>
          </a:p>
          <a:p>
            <a:r>
              <a:rPr lang="ja-JP" altLang="en-US" dirty="0"/>
              <a:t>　　　　　登録する</a:t>
            </a:r>
            <a:r>
              <a:rPr lang="en-US" altLang="ja-JP" dirty="0"/>
              <a:t>RLI</a:t>
            </a:r>
            <a:r>
              <a:rPr lang="ja-JP" altLang="en-US" dirty="0"/>
              <a:t>セミナーの人マークを選択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0BCA3D8-7359-FF7F-D8A6-882CC836BB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14" y="1966820"/>
            <a:ext cx="6293571" cy="472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71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29F215D-5143-3163-EBD8-E49F92461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91D86-2A99-D28A-6051-AF6366608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62435"/>
            <a:ext cx="89662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848230-D24B-3F4C-CA06-40BD58543A3A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6A23755B-55DC-B7FE-7837-BD6F41350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6D91752D-76E7-5B25-4939-1517F39A01BC}"/>
              </a:ext>
            </a:extLst>
          </p:cNvPr>
          <p:cNvSpPr txBox="1"/>
          <p:nvPr/>
        </p:nvSpPr>
        <p:spPr>
          <a:xfrm>
            <a:off x="800100" y="444392"/>
            <a:ext cx="916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参加登録システム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5/7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より稼働します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6E7331A-B430-7174-2FCD-E5F5652F66D5}"/>
              </a:ext>
            </a:extLst>
          </p:cNvPr>
          <p:cNvSpPr txBox="1"/>
          <p:nvPr/>
        </p:nvSpPr>
        <p:spPr>
          <a:xfrm>
            <a:off x="0" y="10704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　　参加可能メンバーから登録する人の参加ボタンをクリック</a:t>
            </a:r>
          </a:p>
          <a:p>
            <a:r>
              <a:rPr lang="ja-JP" altLang="en-US" dirty="0"/>
              <a:t>　　　　　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FE05692-D435-1B0A-55FE-6C0977F6C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20" y="1901449"/>
            <a:ext cx="6179560" cy="46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31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C5C6065-219F-A0F6-8AE2-44FF1D101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3EB19-D13A-F649-3C57-A8760D0FE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4AA6D-DCD1-67DE-1AF5-0CD2386D49A6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11910C99-51E8-D032-A9F0-3587C4C71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1CEB8D-4DB7-D30A-9B99-BD7AE7C68BE9}"/>
              </a:ext>
            </a:extLst>
          </p:cNvPr>
          <p:cNvSpPr txBox="1"/>
          <p:nvPr/>
        </p:nvSpPr>
        <p:spPr>
          <a:xfrm>
            <a:off x="0" y="954680"/>
            <a:ext cx="916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に参加しよう</a:t>
            </a:r>
            <a:r>
              <a:rPr lang="en-US" altLang="ja-JP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!!</a:t>
            </a:r>
            <a:endParaRPr lang="ja-JP" altLang="en-US" sz="3600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539D8B9-F06C-3E7F-5CE1-F800E7C56E6D}"/>
              </a:ext>
            </a:extLst>
          </p:cNvPr>
          <p:cNvSpPr/>
          <p:nvPr/>
        </p:nvSpPr>
        <p:spPr>
          <a:xfrm>
            <a:off x="1765736" y="6252646"/>
            <a:ext cx="693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altLang="ja-JP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RLI</a:t>
            </a:r>
            <a:r>
              <a:rPr lang="ja-JP" alt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委員会　</a:t>
            </a:r>
            <a:endParaRPr lang="en-US" altLang="ja-JP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9001E7DC-AA37-626A-C3DF-AA6F2BA4FBC3}"/>
              </a:ext>
            </a:extLst>
          </p:cNvPr>
          <p:cNvSpPr txBox="1"/>
          <p:nvPr/>
        </p:nvSpPr>
        <p:spPr>
          <a:xfrm>
            <a:off x="0" y="2107558"/>
            <a:ext cx="916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実行委員を募集します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28902A-AB35-5A1F-7BEA-5B848784EEDF}"/>
              </a:ext>
            </a:extLst>
          </p:cNvPr>
          <p:cNvSpPr txBox="1"/>
          <p:nvPr/>
        </p:nvSpPr>
        <p:spPr>
          <a:xfrm>
            <a:off x="522515" y="2967335"/>
            <a:ext cx="7824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いっしょにファシリテーターとして</a:t>
            </a:r>
            <a:r>
              <a:rPr lang="en-US" altLang="ja-JP" dirty="0"/>
              <a:t>RLI</a:t>
            </a:r>
            <a:r>
              <a:rPr lang="ja-JP" altLang="en-US" dirty="0"/>
              <a:t>に参加する方を募集します。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５月７日クラブオールにて実行委員募集の通知</a:t>
            </a:r>
          </a:p>
          <a:p>
            <a:endParaRPr lang="ja-JP" altLang="en-US" dirty="0"/>
          </a:p>
          <a:p>
            <a:r>
              <a:rPr kumimoji="1" lang="ja-JP" altLang="en-US" dirty="0"/>
              <a:t>ファシリテーターとしてのスキルを磨きたい方</a:t>
            </a:r>
          </a:p>
          <a:p>
            <a:r>
              <a:rPr lang="ja-JP" altLang="en-US" dirty="0"/>
              <a:t>仕切るのが好きな方</a:t>
            </a:r>
          </a:p>
          <a:p>
            <a:r>
              <a:rPr kumimoji="1" lang="ja-JP" altLang="en-US"/>
              <a:t>引っ込み思案な性格を変えたい方　等々　大募集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4298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A1CFCB2-DC5A-692B-419B-A4F6EF4B7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71D7-F8B3-2BC9-73D1-624194363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68D1E-5767-FF56-90D1-A628A9A68DAE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0C6B0089-FB16-5A40-67B4-858FC80EB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FD4ABD-7ECC-83ED-9B9D-9915D681C250}"/>
              </a:ext>
            </a:extLst>
          </p:cNvPr>
          <p:cNvSpPr txBox="1"/>
          <p:nvPr/>
        </p:nvSpPr>
        <p:spPr>
          <a:xfrm>
            <a:off x="0" y="954680"/>
            <a:ext cx="916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情報募集</a:t>
            </a:r>
            <a:r>
              <a:rPr lang="en-US" altLang="ja-JP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!</a:t>
            </a:r>
            <a:endParaRPr lang="ja-JP" altLang="en-US" sz="3600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F8C5B3E-8273-FC9A-11D5-071D77E46CD2}"/>
              </a:ext>
            </a:extLst>
          </p:cNvPr>
          <p:cNvSpPr/>
          <p:nvPr/>
        </p:nvSpPr>
        <p:spPr>
          <a:xfrm>
            <a:off x="1765736" y="6252646"/>
            <a:ext cx="693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altLang="ja-JP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RLI</a:t>
            </a:r>
            <a:r>
              <a:rPr lang="ja-JP" alt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委員会　</a:t>
            </a:r>
            <a:endParaRPr lang="en-US" altLang="ja-JP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2DECFBB-6DA8-3C4E-DD5C-9D7BCA9E538E}"/>
              </a:ext>
            </a:extLst>
          </p:cNvPr>
          <p:cNvSpPr txBox="1"/>
          <p:nvPr/>
        </p:nvSpPr>
        <p:spPr>
          <a:xfrm>
            <a:off x="0" y="2107558"/>
            <a:ext cx="916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会場情報を募集します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6A51B6-9B3A-36AA-5AC0-0F690B41E14E}"/>
              </a:ext>
            </a:extLst>
          </p:cNvPr>
          <p:cNvSpPr txBox="1"/>
          <p:nvPr/>
        </p:nvSpPr>
        <p:spPr>
          <a:xfrm>
            <a:off x="522515" y="2967335"/>
            <a:ext cx="7824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千葉市民会館以外で開催できる</a:t>
            </a:r>
            <a:r>
              <a:rPr lang="en-US" altLang="ja-JP" dirty="0"/>
              <a:t>RLI</a:t>
            </a:r>
            <a:r>
              <a:rPr lang="ja-JP" altLang="en-US" dirty="0"/>
              <a:t>会場情報を募集します</a:t>
            </a:r>
          </a:p>
          <a:p>
            <a:endParaRPr kumimoji="1" lang="ja-JP" altLang="en-US" dirty="0"/>
          </a:p>
          <a:p>
            <a:r>
              <a:rPr lang="ja-JP" altLang="en-US" dirty="0"/>
              <a:t>１００名程度の会議室　</a:t>
            </a:r>
            <a:r>
              <a:rPr lang="en-US" altLang="ja-JP" dirty="0"/>
              <a:t>1</a:t>
            </a:r>
            <a:r>
              <a:rPr lang="ja-JP" altLang="en-US" dirty="0"/>
              <a:t>室・</a:t>
            </a:r>
            <a:r>
              <a:rPr kumimoji="1" lang="en-US" altLang="ja-JP" dirty="0"/>
              <a:t>15</a:t>
            </a:r>
            <a:r>
              <a:rPr kumimoji="1" lang="ja-JP" altLang="en-US" dirty="0"/>
              <a:t>名程度の会議室</a:t>
            </a:r>
            <a:r>
              <a:rPr kumimoji="1" lang="en-US" altLang="ja-JP" dirty="0"/>
              <a:t>×6</a:t>
            </a:r>
            <a:r>
              <a:rPr kumimoji="1" lang="ja-JP" altLang="en-US" dirty="0"/>
              <a:t>室　を</a:t>
            </a:r>
          </a:p>
          <a:p>
            <a:r>
              <a:rPr kumimoji="1" lang="ja-JP" altLang="en-US" dirty="0"/>
              <a:t>無料もしくは低価格で</a:t>
            </a:r>
            <a:r>
              <a:rPr lang="ja-JP" altLang="en-US" dirty="0"/>
              <a:t>借りられる会場情報を大募集</a:t>
            </a:r>
          </a:p>
          <a:p>
            <a:endParaRPr kumimoji="1" lang="ja-JP" altLang="en-US" dirty="0"/>
          </a:p>
          <a:p>
            <a:r>
              <a:rPr lang="ja-JP" altLang="en-US" dirty="0"/>
              <a:t>例えば、学校の教室・公民館等</a:t>
            </a:r>
            <a:endParaRPr kumimoji="1" lang="ja-JP" altLang="en-US" dirty="0"/>
          </a:p>
          <a:p>
            <a:endParaRPr kumimoji="1" lang="ja-JP" altLang="en-US" dirty="0"/>
          </a:p>
          <a:p>
            <a:r>
              <a:rPr kumimoji="1" lang="ja-JP" altLang="en-US" dirty="0"/>
              <a:t>次年度以降、千葉市以外での開催を模索しています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632609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622829"/>
          </a:xfrm>
        </p:spPr>
        <p:txBody>
          <a:bodyPr/>
          <a:lstStyle/>
          <a:p>
            <a:pPr algn="ctr"/>
            <a:r>
              <a:rPr kumimoji="1" lang="ja-JP" altLang="en-US" sz="3200" dirty="0"/>
              <a:t>ロータリーの目的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4666" y="2274838"/>
            <a:ext cx="8974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/>
              <a:t>ご清聴ありがとうございました。</a:t>
            </a:r>
          </a:p>
          <a:p>
            <a:pPr algn="ctr"/>
            <a:r>
              <a:rPr lang="ja-JP" altLang="en-US" sz="4800" b="1" dirty="0"/>
              <a:t>皆様のご参加を</a:t>
            </a:r>
          </a:p>
          <a:p>
            <a:pPr algn="ctr"/>
            <a:r>
              <a:rPr lang="ja-JP" altLang="en-US" sz="4800" b="1"/>
              <a:t>　　お待ち</a:t>
            </a:r>
            <a:r>
              <a:rPr lang="ja-JP" altLang="en-US" sz="4800" b="1" dirty="0"/>
              <a:t>しています。</a:t>
            </a:r>
            <a:r>
              <a:rPr lang="ja-JP" altLang="en-US" sz="2800" b="1" dirty="0">
                <a:solidFill>
                  <a:prstClr val="white"/>
                </a:solidFill>
              </a:rPr>
              <a:t>推</a:t>
            </a:r>
            <a:endParaRPr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0950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D97AC7E-653B-EE9A-662C-A281525ED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03CB-2ED0-756E-0F40-4D2760C03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4FE84-6A74-EADD-CA50-72299D32BEA0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2F328234-2E1F-98BC-26BE-0583F67BC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7BD269-25D7-B8D7-2D87-5CC291512815}"/>
              </a:ext>
            </a:extLst>
          </p:cNvPr>
          <p:cNvSpPr txBox="1"/>
          <p:nvPr/>
        </p:nvSpPr>
        <p:spPr>
          <a:xfrm>
            <a:off x="0" y="125134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委員会の役割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92F6A3-897B-81E1-0B0C-C6C123E714BD}"/>
              </a:ext>
            </a:extLst>
          </p:cNvPr>
          <p:cNvSpPr/>
          <p:nvPr/>
        </p:nvSpPr>
        <p:spPr>
          <a:xfrm>
            <a:off x="1765736" y="6252646"/>
            <a:ext cx="693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altLang="ja-JP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RLI</a:t>
            </a:r>
            <a:r>
              <a:rPr lang="ja-JP" alt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委員会　</a:t>
            </a:r>
            <a:endParaRPr lang="en-US" altLang="ja-JP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C82F925-95FA-8CE7-E3F7-BFC0808292B6}"/>
              </a:ext>
            </a:extLst>
          </p:cNvPr>
          <p:cNvSpPr txBox="1"/>
          <p:nvPr/>
        </p:nvSpPr>
        <p:spPr>
          <a:xfrm>
            <a:off x="0" y="2291337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※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ロータリー全般の学習を推進</a:t>
            </a:r>
          </a:p>
          <a:p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※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セッション形式による「気づき」の学習を推進</a:t>
            </a:r>
          </a:p>
          <a:p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※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セッション形式の推進による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　　　　　　ファシリテーターの育成と技術向上</a:t>
            </a:r>
          </a:p>
        </p:txBody>
      </p:sp>
    </p:spTree>
    <p:extLst>
      <p:ext uri="{BB962C8B-B14F-4D97-AF65-F5344CB8AC3E}">
        <p14:creationId xmlns:p14="http://schemas.microsoft.com/office/powerpoint/2010/main" val="383114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FB11EE1-64F2-401F-6DA4-E3FE716DD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BC19-23B4-BAE0-A22E-58385C973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69653F-4259-5A7E-195F-6D5B6CA9DA4B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715205EB-AD22-2771-A3A2-9CF1B7F30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024203-998E-DDC4-302F-EBABA9C5D37E}"/>
              </a:ext>
            </a:extLst>
          </p:cNvPr>
          <p:cNvSpPr txBox="1"/>
          <p:nvPr/>
        </p:nvSpPr>
        <p:spPr>
          <a:xfrm>
            <a:off x="0" y="761690"/>
            <a:ext cx="916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のプログラム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6F4BE50-74FF-3071-1862-8CC210BFFD77}"/>
              </a:ext>
            </a:extLst>
          </p:cNvPr>
          <p:cNvSpPr/>
          <p:nvPr/>
        </p:nvSpPr>
        <p:spPr>
          <a:xfrm>
            <a:off x="1765736" y="6252646"/>
            <a:ext cx="693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altLang="ja-JP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RLI</a:t>
            </a:r>
            <a:r>
              <a:rPr lang="ja-JP" alt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委員会　</a:t>
            </a:r>
            <a:endParaRPr lang="en-US" altLang="ja-JP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1D3DDC6-2024-DB40-F078-3E6A4511AAE6}"/>
              </a:ext>
            </a:extLst>
          </p:cNvPr>
          <p:cNvSpPr txBox="1"/>
          <p:nvPr/>
        </p:nvSpPr>
        <p:spPr>
          <a:xfrm>
            <a:off x="0" y="1376353"/>
            <a:ext cx="91618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①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RLIpart1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～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RLIpart3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ロータリー全般の知識をグループディスカッション形式にて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体系的に学ぶコース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②　卒後コース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ロータリーの歴史や知識を更に深く探るコース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③　ファシリテーター養成コース・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ブラッシュっアップ研修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ファシリテーターとしのスキルを実践で磨くコース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1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2A5A3A8-3A0E-F480-2D47-84F4A5565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9431-1F12-C8FF-A6A7-F588065BF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C26C18-C35B-9179-3A2A-E47E3B8F5547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2153147C-E4FA-489B-370D-D5A8F1BAC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513D31-F1C8-28A1-DFFF-03238CDACE8A}"/>
              </a:ext>
            </a:extLst>
          </p:cNvPr>
          <p:cNvSpPr txBox="1"/>
          <p:nvPr/>
        </p:nvSpPr>
        <p:spPr>
          <a:xfrm>
            <a:off x="0" y="812843"/>
            <a:ext cx="916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のプログラム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A5798A-533B-BDFE-2265-30DC96CFEB7E}"/>
              </a:ext>
            </a:extLst>
          </p:cNvPr>
          <p:cNvSpPr/>
          <p:nvPr/>
        </p:nvSpPr>
        <p:spPr>
          <a:xfrm>
            <a:off x="1765736" y="6252646"/>
            <a:ext cx="693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altLang="ja-JP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RLI</a:t>
            </a:r>
            <a:r>
              <a:rPr lang="ja-JP" alt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委員会　</a:t>
            </a:r>
            <a:endParaRPr lang="en-US" altLang="ja-JP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B9DE6C6-E78C-B219-DFFC-3E36BFE08BC2}"/>
              </a:ext>
            </a:extLst>
          </p:cNvPr>
          <p:cNvSpPr txBox="1"/>
          <p:nvPr/>
        </p:nvSpPr>
        <p:spPr>
          <a:xfrm>
            <a:off x="0" y="1495778"/>
            <a:ext cx="916186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※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ロータリー全般の学習を推進</a:t>
            </a:r>
          </a:p>
          <a:p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</a:t>
            </a:r>
            <a:r>
              <a:rPr lang="en-US" altLang="ja-JP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</a:t>
            </a:r>
            <a:r>
              <a:rPr lang="en-US" altLang="ja-JP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part1</a:t>
            </a:r>
            <a:r>
              <a:rPr lang="ja-JP" altLang="en-US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テーマ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</a:t>
            </a:r>
            <a:r>
              <a:rPr lang="ja-JP" altLang="en-US" sz="32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ロータリアンとしての私</a:t>
            </a: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ロータリにおけるリーダーシップ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私のロータリー世界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倫理と職業奉仕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財団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Ⅰ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私たちの財団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会員の参加を促す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奉仕プロジェクトを創造する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9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F247000-A195-1241-FA4E-16AF91F2C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2A760-36E8-50D2-FEB6-57E631458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97701-5ED0-D6C4-809B-9D20386983FD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1338E1D9-81AC-AD50-F063-3BD2262AB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52A06-A498-37F4-D39F-89AABF83FE00}"/>
              </a:ext>
            </a:extLst>
          </p:cNvPr>
          <p:cNvSpPr txBox="1"/>
          <p:nvPr/>
        </p:nvSpPr>
        <p:spPr>
          <a:xfrm>
            <a:off x="0" y="798689"/>
            <a:ext cx="916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のプログラム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9C8DEB5-AF0C-FF13-321A-042435D0C059}"/>
              </a:ext>
            </a:extLst>
          </p:cNvPr>
          <p:cNvSpPr/>
          <p:nvPr/>
        </p:nvSpPr>
        <p:spPr>
          <a:xfrm>
            <a:off x="1765736" y="6252646"/>
            <a:ext cx="693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altLang="ja-JP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RLI</a:t>
            </a:r>
            <a:r>
              <a:rPr lang="ja-JP" alt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委員会　</a:t>
            </a:r>
            <a:endParaRPr lang="en-US" altLang="ja-JP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D600E60-43AD-1AD3-F635-813FA45478AA}"/>
              </a:ext>
            </a:extLst>
          </p:cNvPr>
          <p:cNvSpPr txBox="1"/>
          <p:nvPr/>
        </p:nvSpPr>
        <p:spPr>
          <a:xfrm>
            <a:off x="-8935" y="1526241"/>
            <a:ext cx="916186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※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ロータリー全般の学習を推進</a:t>
            </a:r>
          </a:p>
          <a:p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</a:t>
            </a:r>
            <a:r>
              <a:rPr lang="en-US" altLang="ja-JP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</a:t>
            </a:r>
            <a:r>
              <a:rPr lang="en-US" altLang="ja-JP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part2</a:t>
            </a:r>
            <a:r>
              <a:rPr lang="ja-JP" altLang="en-US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テーマ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</a:t>
            </a:r>
            <a:r>
              <a:rPr lang="ja-JP" altLang="en-US" sz="32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私たちのクラブ</a:t>
            </a: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成功に導くための計画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会員を勧誘する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チームつくりとクラブコミュニケーション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ロータリー米山記念奨学金事業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ロータリー財団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Ⅱ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目標とする奉仕　　　　　　　　　　　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強いクラブを創る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9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DF0162F-3D0D-B68F-1064-527BF341B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BCE0-9B58-9851-2C27-9191DB295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B1F4AD-00A9-BDC7-00BB-BC5350F090A2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B6B9ADA4-FB67-A01A-ADCF-C7B49066A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BC2E9-25B8-D7AB-5343-4DF4535BDBE9}"/>
              </a:ext>
            </a:extLst>
          </p:cNvPr>
          <p:cNvSpPr txBox="1"/>
          <p:nvPr/>
        </p:nvSpPr>
        <p:spPr>
          <a:xfrm>
            <a:off x="0" y="708347"/>
            <a:ext cx="916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のプログラム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244F6BB-526E-3A6E-7016-B6957D1A470C}"/>
              </a:ext>
            </a:extLst>
          </p:cNvPr>
          <p:cNvSpPr/>
          <p:nvPr/>
        </p:nvSpPr>
        <p:spPr>
          <a:xfrm>
            <a:off x="1765736" y="6252646"/>
            <a:ext cx="693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altLang="ja-JP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RLI</a:t>
            </a:r>
            <a:r>
              <a:rPr lang="ja-JP" alt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委員会　</a:t>
            </a:r>
            <a:endParaRPr lang="en-US" altLang="ja-JP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370A4D3-FB1F-8115-381C-5920EC0C5008}"/>
              </a:ext>
            </a:extLst>
          </p:cNvPr>
          <p:cNvSpPr txBox="1"/>
          <p:nvPr/>
        </p:nvSpPr>
        <p:spPr>
          <a:xfrm>
            <a:off x="-8935" y="1491606"/>
            <a:ext cx="916186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※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ロータリー全般の学習を推進</a:t>
            </a:r>
          </a:p>
          <a:p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</a:t>
            </a:r>
            <a:r>
              <a:rPr lang="en-US" altLang="ja-JP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</a:t>
            </a:r>
            <a:r>
              <a:rPr lang="en-US" altLang="ja-JP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part3</a:t>
            </a:r>
            <a:r>
              <a:rPr lang="ja-JP" altLang="en-US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テーマ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</a:t>
            </a:r>
            <a:r>
              <a:rPr lang="ja-JP" altLang="en-US" sz="32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私のロータリーの旅</a:t>
            </a: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ロータリーの機会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効果的なリーダーシップ戦略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ロータリー財団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Ⅲ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国際奉仕　　　　　　　　　　　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公共イメージ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規定審議会・決議審議会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変化をもたらす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3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66A008E-F36A-5B02-F8C9-2AF1B40DE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5A27-09CC-262D-7586-05853977C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FBBD1-E5F6-0CCE-1A61-3818F0F8BD9A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F6151F81-0632-9D38-2F61-F1FFF778A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3EB029-5ABE-F5F9-0F2F-0E68FF5E68A7}"/>
              </a:ext>
            </a:extLst>
          </p:cNvPr>
          <p:cNvSpPr txBox="1"/>
          <p:nvPr/>
        </p:nvSpPr>
        <p:spPr>
          <a:xfrm>
            <a:off x="0" y="747286"/>
            <a:ext cx="916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のプログラム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10A604-AE3D-BB39-AC8C-D2693C2586BB}"/>
              </a:ext>
            </a:extLst>
          </p:cNvPr>
          <p:cNvSpPr/>
          <p:nvPr/>
        </p:nvSpPr>
        <p:spPr>
          <a:xfrm>
            <a:off x="1765736" y="6252646"/>
            <a:ext cx="693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altLang="ja-JP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RLI</a:t>
            </a:r>
            <a:r>
              <a:rPr lang="ja-JP" alt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委員会　</a:t>
            </a:r>
            <a:endParaRPr lang="en-US" altLang="ja-JP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58C592F-B313-6874-F7E8-D55DFE2DDBCB}"/>
              </a:ext>
            </a:extLst>
          </p:cNvPr>
          <p:cNvSpPr txBox="1"/>
          <p:nvPr/>
        </p:nvSpPr>
        <p:spPr>
          <a:xfrm>
            <a:off x="-8935" y="1748336"/>
            <a:ext cx="91618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※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ロータリー全般の学習を推進</a:t>
            </a:r>
          </a:p>
          <a:p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</a:t>
            </a:r>
            <a:r>
              <a:rPr lang="en-US" altLang="ja-JP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28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卒後コース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</a:t>
            </a:r>
            <a:r>
              <a:rPr lang="ja-JP" altLang="en-US" sz="32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ロータリーの歴史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ロータリーの理念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ロータリーの新しい流れ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　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クラブを元気にしよう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7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815AEFF-3851-8C76-A03C-9CB1410F1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DE070-5A98-D522-AC37-F848F0A93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"/>
            <a:ext cx="9144000" cy="1152878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　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68207-202E-DB6B-EA9E-6B23DD1BE59D}"/>
              </a:ext>
            </a:extLst>
          </p:cNvPr>
          <p:cNvSpPr/>
          <p:nvPr/>
        </p:nvSpPr>
        <p:spPr>
          <a:xfrm>
            <a:off x="0" y="0"/>
            <a:ext cx="9144000" cy="45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RotaryMBS_RGB.png">
            <a:extLst>
              <a:ext uri="{FF2B5EF4-FFF2-40B4-BE49-F238E27FC236}">
                <a16:creationId xmlns:a16="http://schemas.microsoft.com/office/drawing/2014/main" id="{082C0DF5-0319-285E-8EAF-9831C707A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1" b="-23191"/>
          <a:stretch>
            <a:fillRect/>
          </a:stretch>
        </p:blipFill>
        <p:spPr>
          <a:xfrm>
            <a:off x="379590" y="171002"/>
            <a:ext cx="1635477" cy="899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D0B073-8B7B-51E7-CCEC-6648C5FB8FEB}"/>
              </a:ext>
            </a:extLst>
          </p:cNvPr>
          <p:cNvSpPr txBox="1"/>
          <p:nvPr/>
        </p:nvSpPr>
        <p:spPr>
          <a:xfrm>
            <a:off x="0" y="614089"/>
            <a:ext cx="916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sz="3600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のプログラム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085CE97-4F45-CD0D-24AA-9D2968B589A1}"/>
              </a:ext>
            </a:extLst>
          </p:cNvPr>
          <p:cNvSpPr/>
          <p:nvPr/>
        </p:nvSpPr>
        <p:spPr>
          <a:xfrm>
            <a:off x="1765736" y="6252646"/>
            <a:ext cx="6936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Aft>
                <a:spcPts val="2400"/>
              </a:spcAft>
            </a:pPr>
            <a:r>
              <a:rPr lang="en-US" altLang="ja-JP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RLI</a:t>
            </a:r>
            <a:r>
              <a:rPr lang="ja-JP" alt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委員会　</a:t>
            </a:r>
            <a:endParaRPr lang="en-US" altLang="ja-JP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0E9897E-2FAB-B12A-BF0D-ED916EB00A8E}"/>
              </a:ext>
            </a:extLst>
          </p:cNvPr>
          <p:cNvSpPr txBox="1"/>
          <p:nvPr/>
        </p:nvSpPr>
        <p:spPr>
          <a:xfrm>
            <a:off x="280400" y="1419964"/>
            <a:ext cx="87199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※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セッション形式の推進による</a:t>
            </a: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　　　　　　　　　　　　　　　　ファシリテーターの育成と技術向上</a:t>
            </a: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FT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養成コース</a:t>
            </a:r>
          </a:p>
          <a:p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ブラッシュアップ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part1</a:t>
            </a:r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ja-JP" altLang="en-US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ブラッシュアップ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part2</a:t>
            </a: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RLI</a:t>
            </a:r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ブラッシュアップ　</a:t>
            </a:r>
            <a:r>
              <a:rPr lang="en-US" altLang="ja-JP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part3</a:t>
            </a: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ja-JP" altLang="en-US" b="1" dirty="0">
                <a:solidFill>
                  <a:srgbClr val="1745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実践形式でファシリテーターのスキルを磨きます</a:t>
            </a:r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altLang="ja-JP" b="1" dirty="0">
              <a:solidFill>
                <a:srgbClr val="1745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472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28582</TotalTime>
  <Words>1303</Words>
  <Application>Microsoft Office PowerPoint</Application>
  <PresentationFormat>画面に合わせる (4:3)</PresentationFormat>
  <Paragraphs>289</Paragraphs>
  <Slides>25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Arial Narrow Bold</vt:lpstr>
      <vt:lpstr>Calibri</vt:lpstr>
      <vt:lpstr>Georgia</vt:lpstr>
      <vt:lpstr>Times New Roman</vt:lpstr>
      <vt:lpstr>1_Custom Design</vt:lpstr>
      <vt:lpstr>Custom Design</vt:lpstr>
      <vt:lpstr>2_Custom Design</vt:lpstr>
      <vt:lpstr>3_Custom Design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　</vt:lpstr>
      <vt:lpstr>ロータリーの目的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Donor Database Functional Overview</dc:title>
  <dc:creator>Simone Webb</dc:creator>
  <cp:lastModifiedBy>雅章 大野</cp:lastModifiedBy>
  <cp:revision>1554</cp:revision>
  <cp:lastPrinted>2017-11-18T05:14:14Z</cp:lastPrinted>
  <dcterms:created xsi:type="dcterms:W3CDTF">2007-01-17T18:13:17Z</dcterms:created>
  <dcterms:modified xsi:type="dcterms:W3CDTF">2025-05-01T06:34:44Z</dcterms:modified>
</cp:coreProperties>
</file>